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2" r:id="rId4"/>
    <p:sldMasterId id="2147483854" r:id="rId5"/>
    <p:sldMasterId id="2147483879" r:id="rId6"/>
  </p:sldMasterIdLst>
  <p:notesMasterIdLst>
    <p:notesMasterId r:id="rId20"/>
  </p:notesMasterIdLst>
  <p:sldIdLst>
    <p:sldId id="314" r:id="rId7"/>
    <p:sldId id="285" r:id="rId8"/>
    <p:sldId id="312" r:id="rId9"/>
    <p:sldId id="321" r:id="rId10"/>
    <p:sldId id="323" r:id="rId11"/>
    <p:sldId id="324" r:id="rId12"/>
    <p:sldId id="325" r:id="rId13"/>
    <p:sldId id="377" r:id="rId14"/>
    <p:sldId id="408" r:id="rId15"/>
    <p:sldId id="407" r:id="rId16"/>
    <p:sldId id="378" r:id="rId17"/>
    <p:sldId id="379" r:id="rId18"/>
    <p:sldId id="38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9" autoAdjust="0"/>
    <p:restoredTop sz="75385" autoAdjust="0"/>
  </p:normalViewPr>
  <p:slideViewPr>
    <p:cSldViewPr>
      <p:cViewPr varScale="1">
        <p:scale>
          <a:sx n="63" d="100"/>
          <a:sy n="63" d="100"/>
        </p:scale>
        <p:origin x="132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168CB-47EE-405A-9706-25BF18644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43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org/wiki/Computer_scienc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wikipedia.org/wiki/Search_algorithm" TargetMode="External"/><Relationship Id="rId4" Type="http://schemas.openxmlformats.org/officeDocument/2006/relationships/hyperlink" Target="http://www.wikipedia.org/wiki/List_(computing)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46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73070-7287-497D-9E0C-0DAE8705A34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18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EC845-527A-4B9A-845D-6CA27781BD3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97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98806-006A-4D0B-9B05-B70DE035BAC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6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41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</a:t>
            </a:r>
            <a:r>
              <a:rPr lang="en-US" sz="1200" u="none" strike="noStrike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  <a:hlinkClick r:id="rId3" tooltip="Computer science"/>
              </a:rPr>
              <a:t>computer science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linear search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or </a:t>
            </a:r>
            <a:r>
              <a:rPr lang="en-US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sequential search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is a method for finding a particular value in a </a:t>
            </a:r>
            <a:r>
              <a:rPr lang="en-US" sz="1200" u="none" strike="noStrike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  <a:hlinkClick r:id="rId4" tooltip="List (computing)"/>
              </a:rPr>
              <a:t>list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which consists of checking every one of its elements, one at a time and in sequence, until the desired one is found.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Linear search is the simplest </a:t>
            </a:r>
            <a:r>
              <a:rPr lang="en-US" sz="1200" u="none" strike="noStrike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  <a:hlinkClick r:id="rId5" tooltip="Search algorithm"/>
              </a:rPr>
              <a:t>search algorithm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pPr lvl="0"/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1" algn="just">
              <a:lnSpc>
                <a:spcPct val="150000"/>
              </a:lnSpc>
              <a:buFont typeface="Arial" pitchFamily="34" charset="0"/>
              <a:buChar char="→"/>
            </a:pP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classifications: </a:t>
            </a:r>
            <a:r>
              <a:rPr lang="en-US" b="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linear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search / binary search based on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how the search is performed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3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2048C-265D-4899-B063-74207FF335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Linear Search is applied on the set of items that are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not arranged in any particular order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In linear search , the searching process starts from the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first item.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searching is continued till either the item is found or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the end of the list  is  reached indicating that the item is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not found.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items in the list are assumed to be unique.   </a:t>
            </a:r>
            <a:endParaRPr lang="en-IN" sz="1200" kern="1200" dirty="0">
              <a:solidFill>
                <a:srgbClr val="002060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56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3C98F-5A07-4A89-82FE-FF87FC21734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Linear Search is applied on the set of items that are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not arranged in any particular order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In linear search , the searching process starts from the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first item.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searching is continued till either the item is found or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the end of the list  is  reached indicating that the item is </a:t>
            </a:r>
          </a:p>
          <a:p>
            <a:pPr algn="just">
              <a:lnSpc>
                <a:spcPct val="150000"/>
              </a:lnSpc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    not found.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20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The items in the list are assumed to be unique.   </a:t>
            </a:r>
            <a:endParaRPr lang="en-IN" sz="1200" kern="1200" dirty="0">
              <a:solidFill>
                <a:srgbClr val="002060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47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01A8A-B2F6-45D4-8767-344689B1AA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2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Bubble sort, sometimes referred to as sinking sort/ripple sort, is a simple sorting algorithm that works by repeatedly stepping through the list to be sorted, comparing each pair of adjacent items and swapping them if they are in the wrong order.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98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9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Bubble sort, sometimes referred to as sinking sort/ripple sort, is a simple sorting algorithm that works by repeatedly stepping through the list to be sorted, comparing each pair of adjacent items and swapping them if they are in the wrong order.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168CB-47EE-405A-9706-25BF186444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3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87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0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95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021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40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15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1178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154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179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173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90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0734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2431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3686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9489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E3712-6469-4431-8D23-C33A16A5C11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977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79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8E91-F793-4EF4-88B6-296232A7667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98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B339-03D9-4E42-8323-2C5D988B1161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89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830E-818A-4EEA-B128-4203F4E0E43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0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5766-D546-42C0-A780-BCAFA5656FE0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52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2C22-A0C7-424A-8EF5-D53A6B0CB16C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008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0FA6-F39D-4D88-B4FA-26FA943A230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195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B34E-9392-4817-85DE-F4664AC6FEB4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09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53D1-E38F-4E6B-A97C-F940E1E28FF2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000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453B-31F8-4028-98CF-6221CC156D63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48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33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88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72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19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5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2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21-11-2023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 txBox="1">
            <a:spLocks/>
          </p:cNvSpPr>
          <p:nvPr/>
        </p:nvSpPr>
        <p:spPr>
          <a:xfrm>
            <a:off x="1524000" y="2482705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10"/>
          <p:cNvSpPr txBox="1">
            <a:spLocks/>
          </p:cNvSpPr>
          <p:nvPr/>
        </p:nvSpPr>
        <p:spPr>
          <a:xfrm>
            <a:off x="1835696" y="1410782"/>
            <a:ext cx="6781800" cy="1981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 of 1D Array: Linear Search and Bubble Sort </a:t>
            </a:r>
          </a:p>
        </p:txBody>
      </p:sp>
    </p:spTree>
    <p:extLst>
      <p:ext uri="{BB962C8B-B14F-4D97-AF65-F5344CB8AC3E}">
        <p14:creationId xmlns:p14="http://schemas.microsoft.com/office/powerpoint/2010/main" val="93374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Sorting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533400"/>
            <a:ext cx="7467600" cy="5059363"/>
          </a:xfrm>
        </p:spPr>
        <p:txBody>
          <a:bodyPr/>
          <a:lstStyle/>
          <a:p>
            <a:pPr lvl="1" algn="just">
              <a:lnSpc>
                <a:spcPct val="15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lvl="1" indent="0" algn="just">
              <a:lnSpc>
                <a:spcPct val="150000"/>
              </a:lnSpc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A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rrangement of data elements in a particular order</a:t>
            </a:r>
          </a:p>
          <a:p>
            <a:pPr lvl="1" algn="just">
              <a:lnSpc>
                <a:spcPct val="150000"/>
              </a:lnSpc>
              <a:buFont typeface="Wingdings"/>
              <a:buChar char="à"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3" algn="just">
              <a:lnSpc>
                <a:spcPct val="150000"/>
              </a:lnSpc>
              <a:buFont typeface="Wingdings"/>
              <a:buChar char="à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 	Bubble sorting</a:t>
            </a:r>
            <a:endParaRPr lang="en-IN" sz="28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Bubble Sort- Illustration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C50B-B0A6-4BF8-9B70-0BF4987798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1001                                    Department of CSE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1F8FE"/>
              </a:clrFrom>
              <a:clrTo>
                <a:srgbClr val="F1F8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" y="1295400"/>
            <a:ext cx="8767762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457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Bubble Sort- Illustration</a:t>
            </a:r>
            <a:endParaRPr lang="en-US" sz="3200" b="1" i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47F3-F825-4C89-9399-97DD079C4E91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1F8FE"/>
              </a:clrFrom>
              <a:clrTo>
                <a:srgbClr val="F1F8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066800"/>
            <a:ext cx="74660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0092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28650" y="1142999"/>
            <a:ext cx="69913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n;i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Input a[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];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entered elements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=0;i&lt;n-1;i++) //pass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{      for(j=0;j&lt;n-i-1;j++)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{         if(a[j]&gt;a[j+1])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comparison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{ // interchange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 temp=a[j];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 a[j]=a[j+1];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 a[j+1]=temp;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}  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}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71" y="422771"/>
            <a:ext cx="8245807" cy="62831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Pseudo code for Bubble Sort procedure 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14E7-1F0D-49A4-82C9-0401BF426CB7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 CSE 1001                                    Department of CSE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5181600" y="1439863"/>
            <a:ext cx="3733800" cy="708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Example :</a:t>
            </a:r>
          </a:p>
          <a:p>
            <a:r>
              <a:rPr lang="en-US" sz="2000" b="1" dirty="0">
                <a:latin typeface="Calibri" pitchFamily="34" charset="0"/>
              </a:rPr>
              <a:t>	a[ ]={16, 12, 11, 67}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81600" y="2568575"/>
            <a:ext cx="3733800" cy="708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Array after sorting (ascending)	a[ ]={11, 12, 16, 67}</a:t>
            </a:r>
          </a:p>
        </p:txBody>
      </p:sp>
    </p:spTree>
    <p:extLst>
      <p:ext uri="{BB962C8B-B14F-4D97-AF65-F5344CB8AC3E}">
        <p14:creationId xmlns:p14="http://schemas.microsoft.com/office/powerpoint/2010/main" val="108166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096" y="568572"/>
            <a:ext cx="8245807" cy="62831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196882"/>
            <a:ext cx="8743950" cy="51844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learn and appreciate the following concepts</a:t>
            </a:r>
          </a:p>
          <a:p>
            <a:pPr marL="0" indent="0">
              <a:buNone/>
            </a:pPr>
            <a:endParaRPr lang="en-US" sz="19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solidFill>
                  <a:srgbClr val="FF0000"/>
                </a:solidFill>
                <a:latin typeface="+mj-lt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Searching Technique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Linear Search</a:t>
            </a:r>
          </a:p>
          <a:p>
            <a:pPr marL="685800" lvl="2" indent="0">
              <a:lnSpc>
                <a:spcPct val="170000"/>
              </a:lnSpc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D467-92B6-4BA5-8E7C-DE96AF37BCD7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b="1" dirty="0"/>
              <a:t>Arrays – A recap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092926"/>
            <a:ext cx="8362950" cy="50593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1D Array: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Syntax: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array_name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[size];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Initialization: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type array-name [size]={list of values}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Read: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	    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Write: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n;i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++)     	      for(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=0;i&lt;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n;i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++)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scanf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(“%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d”,&amp;a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]); 	    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(“%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d”,a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]);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C26CB-5962-4D06-A79F-9AF3031C4D63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0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89129"/>
            <a:ext cx="8245807" cy="62831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Arial" pitchFamily="34" charset="0"/>
                <a:cs typeface="Arial" pitchFamily="34" charset="0"/>
              </a:rPr>
              <a:t>Searching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296988"/>
            <a:ext cx="8478920" cy="5059363"/>
          </a:xfrm>
          <a:ln>
            <a:solidFill>
              <a:schemeClr val="bg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Finding whether a data item is present in a set of items 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→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buFont typeface="Arial" pitchFamily="34" charset="0"/>
              <a:buChar char="→"/>
            </a:pP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linear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search / sequential search 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    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D36-599D-44A4-B541-B0422B580350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7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Linear search- illustration 1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6F19-42CD-43A9-A001-4A9F8257FA7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331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1F8FE"/>
              </a:clrFrom>
              <a:clrTo>
                <a:srgbClr val="F1F8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" y="1066800"/>
            <a:ext cx="8372475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077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1F8FE"/>
              </a:clrFrom>
              <a:clrTo>
                <a:srgbClr val="F1F8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" y="1273457"/>
            <a:ext cx="811475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Linear search- illustration 2 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EB47-D592-48A7-8984-301F4EAE5930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9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539552" y="1066800"/>
            <a:ext cx="42610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+mj-lt"/>
              </a:rPr>
              <a:t>int found=0;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//setting flag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Print </a:t>
            </a:r>
            <a:r>
              <a:rPr lang="en-US" sz="2400" dirty="0">
                <a:latin typeface="+mj-lt"/>
              </a:rPr>
              <a:t>"enter no of numbers";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Input </a:t>
            </a:r>
            <a:r>
              <a:rPr lang="en-US" sz="2400" dirty="0">
                <a:latin typeface="+mj-lt"/>
              </a:rPr>
              <a:t>n;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+mj-lt"/>
              </a:rPr>
              <a:t>for(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=0;i&lt;</a:t>
            </a:r>
            <a:r>
              <a:rPr lang="en-US" sz="2400" dirty="0" err="1">
                <a:latin typeface="+mj-lt"/>
              </a:rPr>
              <a:t>n;i</a:t>
            </a:r>
            <a:r>
              <a:rPr lang="en-US" sz="2400" dirty="0">
                <a:latin typeface="+mj-lt"/>
              </a:rPr>
              <a:t>++){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Print “</a:t>
            </a:r>
            <a:r>
              <a:rPr lang="en-US" sz="2400" dirty="0">
                <a:latin typeface="+mj-lt"/>
              </a:rPr>
              <a:t>enter number\n";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Input </a:t>
            </a:r>
            <a:r>
              <a:rPr lang="en-US" sz="2400" dirty="0">
                <a:latin typeface="+mj-lt"/>
              </a:rPr>
              <a:t>a[</a:t>
            </a:r>
            <a:r>
              <a:rPr lang="en-US" sz="2400" dirty="0" err="1">
                <a:latin typeface="+mj-lt"/>
              </a:rPr>
              <a:t>i</a:t>
            </a:r>
            <a:r>
              <a:rPr lang="en-US" sz="2400" dirty="0">
                <a:latin typeface="+mj-lt"/>
              </a:rPr>
              <a:t>];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// entered data items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+mj-lt"/>
              </a:rPr>
              <a:t>}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Print “</a:t>
            </a:r>
            <a:r>
              <a:rPr lang="en-US" sz="2400" dirty="0">
                <a:latin typeface="+mj-lt"/>
              </a:rPr>
              <a:t>enter the element to be searched";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+mj-lt"/>
              </a:rPr>
              <a:t>Input </a:t>
            </a:r>
            <a:r>
              <a:rPr lang="en-US" sz="2400" dirty="0">
                <a:latin typeface="+mj-lt"/>
              </a:rPr>
              <a:t>key;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// data to be searched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540" y="609241"/>
            <a:ext cx="7848600" cy="4784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Pseudo code for linear search</a:t>
            </a:r>
            <a:br>
              <a:rPr lang="en-US" dirty="0"/>
            </a:b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25B7-4FD9-4832-9869-7AB28AC6C0FA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343" name="Rectangle 2"/>
          <p:cNvSpPr>
            <a:spLocks noChangeArrowheads="1"/>
          </p:cNvSpPr>
          <p:nvPr/>
        </p:nvSpPr>
        <p:spPr bwMode="auto">
          <a:xfrm>
            <a:off x="4648200" y="1087676"/>
            <a:ext cx="44958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Arial Rounded MT Bold" panose="020F0704030504030204" pitchFamily="34" charset="0"/>
              </a:rPr>
              <a:t>/*search procedure*/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for(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=0;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&lt;n;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++) {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if(a[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]==key)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// comparison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{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found=1;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pos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=i+1;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break;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} }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if(found==1)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Print“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data_found_in”,pos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"position";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Print “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is not found“;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020094" y="3619500"/>
            <a:ext cx="525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49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3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3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43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C7A2-8391-423D-A1F9-14C583230266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448630"/>
            <a:ext cx="8245806" cy="4907721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Sorting Techniques</a:t>
            </a:r>
            <a:br>
              <a:rPr lang="en-US" sz="2800" b="1" dirty="0"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latin typeface="Arial" pitchFamily="34" charset="0"/>
                <a:cs typeface="Arial" pitchFamily="34" charset="0"/>
              </a:rPr>
              <a:t>L17-L18</a:t>
            </a:r>
            <a:endParaRPr lang="en-US" sz="28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6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096" y="568572"/>
            <a:ext cx="8245807" cy="62831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>
                <a:solidFill>
                  <a:srgbClr val="002060"/>
                </a:solidFill>
              </a:rPr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196882"/>
            <a:ext cx="8743950" cy="51844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learn and appreciate the following concepts</a:t>
            </a:r>
          </a:p>
          <a:p>
            <a:pPr marL="0" indent="0">
              <a:buNone/>
            </a:pPr>
            <a:endParaRPr lang="en-US" sz="1900" dirty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Sorting Technique </a:t>
            </a:r>
          </a:p>
          <a:p>
            <a:pPr lvl="2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Bubble Sort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D467-92B6-4BA5-8E7C-DE96AF37BCD7}" type="datetime1">
              <a:rPr lang="en-US" smtClean="0"/>
              <a:pPr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        Department of CSE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87721"/>
      </p:ext>
    </p:extLst>
  </p:cSld>
  <p:clrMapOvr>
    <a:masterClrMapping/>
  </p:clrMapOvr>
</p:sld>
</file>

<file path=ppt/theme/theme1.xml><?xml version="1.0" encoding="utf-8"?>
<a:theme xmlns:a="http://schemas.openxmlformats.org/drawingml/2006/main" name="cse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" id="{44EDC91F-B373-4350-9E84-BD946E457F29}" vid="{48586631-E945-41AB-ACBF-618D52C39952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558DAB-FAB2-444D-BF34-F72F1CD1AE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B10E1B6-F2E1-41AB-B5E4-ABE33E2A25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FC7AE4-82D7-47BB-BF2E-A1997912C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cse-1</Template>
  <TotalTime>4842</TotalTime>
  <Words>866</Words>
  <Application>Microsoft Office PowerPoint</Application>
  <PresentationFormat>On-screen Show (4:3)</PresentationFormat>
  <Paragraphs>155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Wingdings</vt:lpstr>
      <vt:lpstr>cse-1</vt:lpstr>
      <vt:lpstr>1_Office Theme</vt:lpstr>
      <vt:lpstr>temp</vt:lpstr>
      <vt:lpstr>PowerPoint Presentation</vt:lpstr>
      <vt:lpstr>Objectives</vt:lpstr>
      <vt:lpstr>Arrays – A recap  </vt:lpstr>
      <vt:lpstr>Searching</vt:lpstr>
      <vt:lpstr>Linear search- illustration 1 </vt:lpstr>
      <vt:lpstr>Linear search- illustration 2 </vt:lpstr>
      <vt:lpstr>Pseudo code for linear search </vt:lpstr>
      <vt:lpstr>PowerPoint Presentation</vt:lpstr>
      <vt:lpstr>Objectives</vt:lpstr>
      <vt:lpstr>Sorting</vt:lpstr>
      <vt:lpstr>Bubble Sort- Illustration</vt:lpstr>
      <vt:lpstr>Bubble Sort- Illustration</vt:lpstr>
      <vt:lpstr>Pseudo code for Bubble Sort procedure 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L16</dc:title>
  <dc:creator>RAJ</dc:creator>
  <cp:lastModifiedBy>Dr. Gautam Kumar [MU - Jaipur]</cp:lastModifiedBy>
  <cp:revision>278</cp:revision>
  <dcterms:created xsi:type="dcterms:W3CDTF">2008-09-04T13:30:45Z</dcterms:created>
  <dcterms:modified xsi:type="dcterms:W3CDTF">2023-11-21T09:51:05Z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